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handoutMasterIdLst>
    <p:handoutMasterId r:id="rId22"/>
  </p:handoutMasterIdLst>
  <p:sldIdLst>
    <p:sldId id="272" r:id="rId3"/>
    <p:sldId id="256" r:id="rId4"/>
    <p:sldId id="273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47FF433-98C9-409E-8479-79D29EFC93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KGGN032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5990418-59A2-4CE0-9873-74BD0A30B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D4983-935A-4E43-86ED-B0924D1F9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D03E4-1D60-47FF-B6D9-42EEC5577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FD7B-CF78-4167-BF0A-840D3F520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5532D-3261-493D-9706-EB26990BB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E765C-D123-4111-8189-A5117F7CE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EC2F0-F1EB-4D7E-8B9A-07F048EA5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972F5-14D8-46B0-A217-2E61C221A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C4D53-B84E-4201-90AA-10C3FD09C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C25B6-C792-4C86-B19F-EF8201FDD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CA9B-FC0B-4062-A062-9D462A519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B1F64-A8A7-4789-B325-F6C3E321B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05F24-A8FF-40AE-892E-EFE7F09D9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7C87A-21B1-4EB8-8D40-A02B47745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AC656-40A2-43C7-AD08-3DC8160C4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D5D5E-7466-43CA-A3CB-C76CAAAB9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E7E76-93E6-4C80-81F7-62E9E762F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7F35A-D529-40C4-9EC8-BF9635096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1B139-874E-44C7-975B-1643F4805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CDA84-FA73-4EEC-B74E-ABA58B8D2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5E68-4AC8-4379-9A8F-DC9D97AE4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AC563-06D1-44EA-9D1F-348369CB6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KGGN032"/>
          <p:cNvPicPr>
            <a:picLocks noChangeAspect="1" noChangeArrowheads="1"/>
          </p:cNvPicPr>
          <p:nvPr/>
        </p:nvPicPr>
        <p:blipFill>
          <a:blip r:embed="rId13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35A265D-4743-4950-9E19-D83E0E4E4F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7324A87-7627-4166-B4FB-CD8BE46129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cro.magnet.fsu.edu/micro/gallery/mitosis/resting.html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icro.magnet.fsu.edu/micro/gallery/mitosis/lateprophase.html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icro.magnet.fsu.edu/micro/gallery/mitosis/metaphase.html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cro.magnet.fsu.edu/micro/gallery/mitosis/earlyanaphase.html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icro.magnet.fsu.edu/micro/gallery/mitosis/lateanaphase.html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Cycle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/>
              <a:t>Process in which 1 cell divide into 2 identical cells</a:t>
            </a:r>
          </a:p>
          <a:p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 err="1">
                <a:latin typeface="+mn-lt"/>
              </a:rPr>
              <a:t>Cytokinesis</a:t>
            </a:r>
            <a:endParaRPr lang="en-US" sz="4800" b="1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r>
              <a:rPr lang="en-US" sz="3600" dirty="0" err="1"/>
              <a:t>Cyto</a:t>
            </a:r>
            <a:r>
              <a:rPr lang="en-US" sz="3600" dirty="0"/>
              <a:t>- = </a:t>
            </a:r>
            <a:r>
              <a:rPr lang="en-US" sz="3600" u="sng" dirty="0"/>
              <a:t>cell</a:t>
            </a:r>
          </a:p>
          <a:p>
            <a:r>
              <a:rPr lang="en-US" sz="3600" dirty="0"/>
              <a:t>-kinesis = </a:t>
            </a:r>
            <a:r>
              <a:rPr lang="en-US" sz="3600" u="sng" dirty="0"/>
              <a:t>movement</a:t>
            </a:r>
            <a:endParaRPr lang="en-US" sz="3600" dirty="0"/>
          </a:p>
          <a:p>
            <a:r>
              <a:rPr lang="en-US" sz="3600" dirty="0"/>
              <a:t>Division of </a:t>
            </a:r>
            <a:r>
              <a:rPr lang="en-US" sz="3600" u="sng" dirty="0"/>
              <a:t>a cell</a:t>
            </a:r>
            <a:r>
              <a:rPr lang="en-US" sz="3600" dirty="0"/>
              <a:t> into two </a:t>
            </a:r>
            <a:r>
              <a:rPr lang="en-US" sz="3600" u="sng" dirty="0"/>
              <a:t>identical </a:t>
            </a:r>
            <a:r>
              <a:rPr lang="en-US" sz="3600" dirty="0"/>
              <a:t>cells that are ready for DNA replication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This happens </a:t>
            </a:r>
            <a:r>
              <a:rPr lang="en-US" sz="3600" u="sng" dirty="0" smtClean="0"/>
              <a:t>after</a:t>
            </a:r>
            <a:r>
              <a:rPr lang="en-US" sz="3600" dirty="0" smtClean="0"/>
              <a:t> mitosis</a:t>
            </a:r>
          </a:p>
          <a:p>
            <a:r>
              <a:rPr lang="en-US" sz="3600" dirty="0" smtClean="0"/>
              <a:t>Plant – </a:t>
            </a:r>
            <a:r>
              <a:rPr lang="en-US" sz="3600" u="sng" dirty="0" smtClean="0"/>
              <a:t>cell plate</a:t>
            </a:r>
            <a:r>
              <a:rPr lang="en-US" sz="3600" dirty="0" smtClean="0"/>
              <a:t>, Animals – </a:t>
            </a:r>
            <a:r>
              <a:rPr lang="en-US" sz="3600" u="sng" dirty="0" smtClean="0"/>
              <a:t>cleavage furrow</a:t>
            </a:r>
            <a:r>
              <a:rPr lang="en-US" sz="3600" dirty="0" smtClean="0"/>
              <a:t> are formed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/>
              <a:t>Cell Cycle v. Cell division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r>
              <a:rPr lang="en-US" sz="4400" dirty="0" err="1"/>
              <a:t>Interphase</a:t>
            </a:r>
            <a:r>
              <a:rPr lang="en-US" sz="4400" dirty="0"/>
              <a:t>, prophase, metaphase, anaphase and </a:t>
            </a:r>
            <a:r>
              <a:rPr lang="en-US" sz="4400" dirty="0" err="1"/>
              <a:t>telophase</a:t>
            </a:r>
            <a:r>
              <a:rPr lang="en-US" sz="4400" dirty="0"/>
              <a:t> (IPMAT) = Cell cycle.</a:t>
            </a:r>
          </a:p>
          <a:p>
            <a:r>
              <a:rPr lang="en-US" sz="4400" dirty="0"/>
              <a:t>Prophase, metaphase, anaphase and </a:t>
            </a:r>
            <a:r>
              <a:rPr lang="en-US" sz="4400" dirty="0" err="1"/>
              <a:t>telophase</a:t>
            </a:r>
            <a:r>
              <a:rPr lang="en-US" sz="4400" dirty="0"/>
              <a:t> (PMAT)= Mitosis otherwise known as cell division of body cells (non-sex cells).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littlerest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81400" y="60198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INTERPHASE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littlelatepropha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76600" y="56388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PROPHASE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littlemetapha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76600" y="56388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METAPHASE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littleearlyanapha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76600" y="56388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ANAPHASE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littlelateanapha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76600" y="56388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</a:rPr>
              <a:t>TELOPHASE</a:t>
            </a: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apical_meri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5188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981200" y="62484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Apical Root – Onion (400x)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3795" name="Photo Editor Photo" r:id="rId3" imgW="3172268" imgH="45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2000" y="6019800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The cell above the pointer is in early metaphase. The cell below the pointer is in anaphase.</a:t>
            </a:r>
          </a:p>
        </p:txBody>
      </p:sp>
      <p:pic>
        <p:nvPicPr>
          <p:cNvPr id="32773" name="Picture 5" descr="You must have images enabled in your browser to see this slid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1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MITOSIS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 dirty="0">
                <a:latin typeface="+mj-lt"/>
              </a:rPr>
              <a:t>Definition: The process by which the </a:t>
            </a:r>
            <a:r>
              <a:rPr lang="en-US" sz="4000" b="1" u="sng" dirty="0">
                <a:latin typeface="+mj-lt"/>
              </a:rPr>
              <a:t>nucleus</a:t>
            </a:r>
            <a:r>
              <a:rPr lang="en-US" sz="4000" dirty="0">
                <a:latin typeface="+mj-lt"/>
              </a:rPr>
              <a:t> of a cell divides into 2 </a:t>
            </a:r>
            <a:r>
              <a:rPr lang="en-US" sz="4000" u="sng" dirty="0">
                <a:latin typeface="+mj-lt"/>
              </a:rPr>
              <a:t>identical</a:t>
            </a:r>
            <a:r>
              <a:rPr lang="en-US" sz="4000" dirty="0">
                <a:latin typeface="+mj-lt"/>
              </a:rPr>
              <a:t> cells.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Vocabulary…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Envelope- The membrane surrounding the nucleus.</a:t>
            </a:r>
          </a:p>
          <a:p>
            <a:endParaRPr lang="en-US" dirty="0" smtClean="0"/>
          </a:p>
          <a:p>
            <a:r>
              <a:rPr lang="en-US" dirty="0" smtClean="0"/>
              <a:t>Spindle Fibers (Mitotic Spindle)</a:t>
            </a:r>
          </a:p>
          <a:p>
            <a:pPr lvl="1"/>
            <a:r>
              <a:rPr lang="en-US" dirty="0" smtClean="0"/>
              <a:t>Proteins that act as ropes to pull the chromosomes around the cell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438400"/>
            <a:ext cx="1945451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Spindle Fibers</a:t>
            </a:r>
            <a:endParaRPr lang="en-US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2590800" cy="172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http://upload.wikimedia.org/wikipedia/commons/2/25/Kinetoch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3543300" cy="2640918"/>
          </a:xfrm>
          <a:prstGeom prst="rect">
            <a:avLst/>
          </a:prstGeom>
          <a:noFill/>
        </p:spPr>
      </p:pic>
      <p:pic>
        <p:nvPicPr>
          <p:cNvPr id="75782" name="Picture 6" descr="http://micro.magnet.fsu.edu/micro/gallery/mitosis/earlymetaph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343400"/>
            <a:ext cx="3469201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INTERPHASE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r>
              <a:rPr lang="en-US" sz="3600" dirty="0" smtClean="0"/>
              <a:t>Cell </a:t>
            </a:r>
            <a:r>
              <a:rPr lang="en-US" sz="3600" dirty="0"/>
              <a:t>is too big and ready to divide</a:t>
            </a:r>
          </a:p>
          <a:p>
            <a:r>
              <a:rPr lang="en-US" sz="3600" u="sng" dirty="0"/>
              <a:t>DNA</a:t>
            </a:r>
            <a:r>
              <a:rPr lang="en-US" sz="3600" dirty="0"/>
              <a:t> </a:t>
            </a:r>
            <a:r>
              <a:rPr lang="en-US" sz="3600" u="sng" dirty="0"/>
              <a:t>replication</a:t>
            </a:r>
            <a:r>
              <a:rPr lang="en-US" sz="3600" dirty="0"/>
              <a:t> occurs (doubling of DNA)</a:t>
            </a:r>
          </a:p>
          <a:p>
            <a:r>
              <a:rPr lang="en-US" sz="3600" dirty="0"/>
              <a:t>Chromosomes not visible because it is extended and </a:t>
            </a:r>
            <a:r>
              <a:rPr lang="en-US" sz="3600" dirty="0" smtClean="0"/>
              <a:t>uncoiled</a:t>
            </a:r>
          </a:p>
          <a:p>
            <a:r>
              <a:rPr lang="en-US" sz="3600" dirty="0" smtClean="0"/>
              <a:t>Spindle fibers are not formed</a:t>
            </a:r>
          </a:p>
          <a:p>
            <a:r>
              <a:rPr lang="en-US" sz="3600" dirty="0" smtClean="0"/>
              <a:t>Nuclear envelope still intact</a:t>
            </a:r>
            <a:endParaRPr lang="en-US" sz="3600" dirty="0"/>
          </a:p>
          <a:p>
            <a:r>
              <a:rPr lang="en-US" sz="3600" dirty="0"/>
              <a:t>This happens </a:t>
            </a:r>
            <a:r>
              <a:rPr lang="en-US" sz="3600" u="sng" dirty="0"/>
              <a:t>before</a:t>
            </a:r>
            <a:r>
              <a:rPr lang="en-US" sz="3600" dirty="0"/>
              <a:t> 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PROPHASE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r>
              <a:rPr lang="en-US" sz="4000" dirty="0"/>
              <a:t>Mitosis begins</a:t>
            </a:r>
          </a:p>
          <a:p>
            <a:r>
              <a:rPr lang="en-US" sz="4000" dirty="0"/>
              <a:t>DNA coils into </a:t>
            </a:r>
            <a:r>
              <a:rPr lang="en-US" sz="4000" u="sng" dirty="0"/>
              <a:t>short fat </a:t>
            </a:r>
            <a:r>
              <a:rPr lang="en-US" sz="4000" u="sng" dirty="0" smtClean="0"/>
              <a:t>rods (Chromosomes become visible)</a:t>
            </a:r>
            <a:endParaRPr lang="en-US" sz="4000" dirty="0"/>
          </a:p>
          <a:p>
            <a:r>
              <a:rPr lang="en-US" sz="4000" dirty="0" smtClean="0"/>
              <a:t>Spindle </a:t>
            </a:r>
            <a:r>
              <a:rPr lang="en-US" sz="4000" dirty="0"/>
              <a:t>fibers </a:t>
            </a:r>
            <a:r>
              <a:rPr lang="en-US" sz="4000" dirty="0" smtClean="0"/>
              <a:t>form on opposite sides of the cell.</a:t>
            </a:r>
            <a:endParaRPr lang="en-US" sz="4000" dirty="0"/>
          </a:p>
          <a:p>
            <a:r>
              <a:rPr lang="en-US" sz="4000" dirty="0"/>
              <a:t>Nuclear membrane begins to </a:t>
            </a:r>
            <a:r>
              <a:rPr lang="en-US" sz="4000" u="sng" dirty="0"/>
              <a:t>dissolve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METAPHASE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r>
              <a:rPr lang="en-US" sz="4400" dirty="0"/>
              <a:t>Chromosomes line up </a:t>
            </a:r>
            <a:r>
              <a:rPr lang="en-US" sz="4400" u="sng" dirty="0"/>
              <a:t>at the equator (middle </a:t>
            </a:r>
            <a:r>
              <a:rPr lang="en-US" sz="4400" u="sng" dirty="0" smtClean="0"/>
              <a:t>= </a:t>
            </a:r>
            <a:r>
              <a:rPr lang="en-US" sz="4400" u="sng" dirty="0"/>
              <a:t>meta)</a:t>
            </a:r>
          </a:p>
          <a:p>
            <a:r>
              <a:rPr lang="en-US" sz="4400" dirty="0"/>
              <a:t>Spindle fibers attach to the </a:t>
            </a:r>
            <a:r>
              <a:rPr lang="en-US" sz="4400" dirty="0" smtClean="0"/>
              <a:t>chromosomes</a:t>
            </a:r>
          </a:p>
          <a:p>
            <a:r>
              <a:rPr lang="en-US" sz="4400" dirty="0" smtClean="0"/>
              <a:t>Nuclear envelope is completely dissolved</a:t>
            </a:r>
            <a:endParaRPr lang="en-US" sz="4400" dirty="0" smtClean="0"/>
          </a:p>
          <a:p>
            <a:pPr>
              <a:buFontTx/>
              <a:buNone/>
            </a:pP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ANAPHASE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r>
              <a:rPr lang="en-US" sz="4400" dirty="0"/>
              <a:t>Each chromosomes separates and is pulled to the ends of the cell by the </a:t>
            </a:r>
            <a:r>
              <a:rPr lang="en-US" sz="4400" u="sng" dirty="0"/>
              <a:t>spindle</a:t>
            </a:r>
            <a:r>
              <a:rPr lang="en-US" sz="4400" dirty="0"/>
              <a:t> </a:t>
            </a:r>
            <a:r>
              <a:rPr lang="en-US" sz="4400" u="sng" dirty="0"/>
              <a:t>fibers</a:t>
            </a:r>
          </a:p>
          <a:p>
            <a:pPr>
              <a:buFontTx/>
              <a:buNone/>
            </a:pP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TELOPHASE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r>
              <a:rPr lang="en-US" sz="4400" dirty="0"/>
              <a:t>The cell </a:t>
            </a:r>
            <a:r>
              <a:rPr lang="en-US" sz="4400" u="sng" dirty="0"/>
              <a:t>pinches</a:t>
            </a:r>
            <a:r>
              <a:rPr lang="en-US" sz="4400" dirty="0"/>
              <a:t> in the middle.</a:t>
            </a:r>
          </a:p>
          <a:p>
            <a:r>
              <a:rPr lang="en-US" sz="4400" u="sng" dirty="0"/>
              <a:t>Two new </a:t>
            </a:r>
            <a:r>
              <a:rPr lang="en-US" sz="4400" dirty="0"/>
              <a:t>nuclear </a:t>
            </a:r>
            <a:r>
              <a:rPr lang="en-US" sz="4400" dirty="0" smtClean="0"/>
              <a:t>envelopes begins </a:t>
            </a:r>
            <a:r>
              <a:rPr lang="en-US" sz="4400" dirty="0"/>
              <a:t>to form around the chromosomes</a:t>
            </a:r>
          </a:p>
          <a:p>
            <a:r>
              <a:rPr lang="en-US" sz="4400" u="sng" dirty="0"/>
              <a:t>Chromosomes</a:t>
            </a:r>
            <a:r>
              <a:rPr lang="en-US" sz="4400" dirty="0"/>
              <a:t> begin to uncoil</a:t>
            </a:r>
          </a:p>
          <a:p>
            <a:pPr>
              <a:buFontTx/>
              <a:buNone/>
            </a:pP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logy">
  <a:themeElements>
    <a:clrScheme name="Biology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Biolog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</Template>
  <TotalTime>2444</TotalTime>
  <Words>305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Biology</vt:lpstr>
      <vt:lpstr>Default Design</vt:lpstr>
      <vt:lpstr>Photo Editor Photo</vt:lpstr>
      <vt:lpstr>Cell Cycle</vt:lpstr>
      <vt:lpstr>MITOSIS</vt:lpstr>
      <vt:lpstr>More Vocabulary…</vt:lpstr>
      <vt:lpstr>Spindle Fibers</vt:lpstr>
      <vt:lpstr>INTERPHASE</vt:lpstr>
      <vt:lpstr>PROPHASE</vt:lpstr>
      <vt:lpstr>METAPHASE</vt:lpstr>
      <vt:lpstr>ANAPHASE</vt:lpstr>
      <vt:lpstr>TELOPHASE</vt:lpstr>
      <vt:lpstr>Cytokinesis</vt:lpstr>
      <vt:lpstr>Cell Cycle v. Cell division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kthomas</dc:creator>
  <cp:lastModifiedBy>.</cp:lastModifiedBy>
  <cp:revision>18</cp:revision>
  <dcterms:created xsi:type="dcterms:W3CDTF">2003-01-02T13:24:20Z</dcterms:created>
  <dcterms:modified xsi:type="dcterms:W3CDTF">2014-02-20T13:42:57Z</dcterms:modified>
</cp:coreProperties>
</file>